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6629400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75" d="100"/>
          <a:sy n="175" d="100"/>
        </p:scale>
        <p:origin x="11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718885"/>
            <a:ext cx="5634990" cy="1529280"/>
          </a:xfrm>
        </p:spPr>
        <p:txBody>
          <a:bodyPr anchor="b"/>
          <a:lstStyle>
            <a:lvl1pPr algn="ctr"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307139"/>
            <a:ext cx="4972050" cy="1060531"/>
          </a:xfrm>
        </p:spPr>
        <p:txBody>
          <a:bodyPr/>
          <a:lstStyle>
            <a:lvl1pPr marL="0" indent="0" algn="ctr">
              <a:buNone/>
              <a:defRPr sz="1537"/>
            </a:lvl1pPr>
            <a:lvl2pPr marL="292835" indent="0" algn="ctr">
              <a:buNone/>
              <a:defRPr sz="1281"/>
            </a:lvl2pPr>
            <a:lvl3pPr marL="585668" indent="0" algn="ctr">
              <a:buNone/>
              <a:defRPr sz="1153"/>
            </a:lvl3pPr>
            <a:lvl4pPr marL="878503" indent="0" algn="ctr">
              <a:buNone/>
              <a:defRPr sz="1025"/>
            </a:lvl4pPr>
            <a:lvl5pPr marL="1171337" indent="0" algn="ctr">
              <a:buNone/>
              <a:defRPr sz="1025"/>
            </a:lvl5pPr>
            <a:lvl6pPr marL="1464172" indent="0" algn="ctr">
              <a:buNone/>
              <a:defRPr sz="1025"/>
            </a:lvl6pPr>
            <a:lvl7pPr marL="1757006" indent="0" algn="ctr">
              <a:buNone/>
              <a:defRPr sz="1025"/>
            </a:lvl7pPr>
            <a:lvl8pPr marL="2049840" indent="0" algn="ctr">
              <a:buNone/>
              <a:defRPr sz="1025"/>
            </a:lvl8pPr>
            <a:lvl9pPr marL="2342675" indent="0" algn="ctr">
              <a:buNone/>
              <a:defRPr sz="1025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18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40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33866"/>
            <a:ext cx="1429464" cy="372253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33866"/>
            <a:ext cx="4205526" cy="372253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83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69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095104"/>
            <a:ext cx="5717858" cy="1827205"/>
          </a:xfrm>
        </p:spPr>
        <p:txBody>
          <a:bodyPr anchor="b"/>
          <a:lstStyle>
            <a:lvl1pPr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2939595"/>
            <a:ext cx="5717858" cy="960884"/>
          </a:xfrm>
        </p:spPr>
        <p:txBody>
          <a:bodyPr/>
          <a:lstStyle>
            <a:lvl1pPr marL="0" indent="0">
              <a:buNone/>
              <a:defRPr sz="1537">
                <a:solidFill>
                  <a:schemeClr val="tx1"/>
                </a:solidFill>
              </a:defRPr>
            </a:lvl1pPr>
            <a:lvl2pPr marL="292835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2pPr>
            <a:lvl3pPr marL="5856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3pPr>
            <a:lvl4pPr marL="878503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4pPr>
            <a:lvl5pPr marL="1171337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5pPr>
            <a:lvl6pPr marL="1464172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6pPr>
            <a:lvl7pPr marL="1757006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7pPr>
            <a:lvl8pPr marL="204984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8pPr>
            <a:lvl9pPr marL="2342675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25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6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33868"/>
            <a:ext cx="5717858" cy="84903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6" y="1076801"/>
            <a:ext cx="2804547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6" y="1604526"/>
            <a:ext cx="2804547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076801"/>
            <a:ext cx="2818358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604526"/>
            <a:ext cx="2818358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25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95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748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632456"/>
            <a:ext cx="3356134" cy="3121602"/>
          </a:xfrm>
        </p:spPr>
        <p:txBody>
          <a:bodyPr/>
          <a:lstStyle>
            <a:lvl1pPr>
              <a:defRPr sz="2050"/>
            </a:lvl1pPr>
            <a:lvl2pPr>
              <a:defRPr sz="1793"/>
            </a:lvl2pPr>
            <a:lvl3pPr>
              <a:defRPr sz="1537"/>
            </a:lvl3pPr>
            <a:lvl4pPr>
              <a:defRPr sz="1281"/>
            </a:lvl4pPr>
            <a:lvl5pPr>
              <a:defRPr sz="1281"/>
            </a:lvl5pPr>
            <a:lvl6pPr>
              <a:defRPr sz="1281"/>
            </a:lvl6pPr>
            <a:lvl7pPr>
              <a:defRPr sz="1281"/>
            </a:lvl7pPr>
            <a:lvl8pPr>
              <a:defRPr sz="1281"/>
            </a:lvl8pPr>
            <a:lvl9pPr>
              <a:defRPr sz="128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15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632456"/>
            <a:ext cx="3356134" cy="3121602"/>
          </a:xfrm>
        </p:spPr>
        <p:txBody>
          <a:bodyPr anchor="t"/>
          <a:lstStyle>
            <a:lvl1pPr marL="0" indent="0">
              <a:buNone/>
              <a:defRPr sz="2050"/>
            </a:lvl1pPr>
            <a:lvl2pPr marL="292835" indent="0">
              <a:buNone/>
              <a:defRPr sz="1793"/>
            </a:lvl2pPr>
            <a:lvl3pPr marL="585668" indent="0">
              <a:buNone/>
              <a:defRPr sz="1537"/>
            </a:lvl3pPr>
            <a:lvl4pPr marL="878503" indent="0">
              <a:buNone/>
              <a:defRPr sz="1281"/>
            </a:lvl4pPr>
            <a:lvl5pPr marL="1171337" indent="0">
              <a:buNone/>
              <a:defRPr sz="1281"/>
            </a:lvl5pPr>
            <a:lvl6pPr marL="1464172" indent="0">
              <a:buNone/>
              <a:defRPr sz="1281"/>
            </a:lvl6pPr>
            <a:lvl7pPr marL="1757006" indent="0">
              <a:buNone/>
              <a:defRPr sz="1281"/>
            </a:lvl7pPr>
            <a:lvl8pPr marL="2049840" indent="0">
              <a:buNone/>
              <a:defRPr sz="1281"/>
            </a:lvl8pPr>
            <a:lvl9pPr marL="2342675" indent="0">
              <a:buNone/>
              <a:defRPr sz="1281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92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33868"/>
            <a:ext cx="5717858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169330"/>
            <a:ext cx="5717858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3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91" y="4071303"/>
            <a:ext cx="2237423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6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84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585668" rtl="1" eaLnBrk="1" latinLnBrk="0" hangingPunct="1">
        <a:lnSpc>
          <a:spcPct val="90000"/>
        </a:lnSpc>
        <a:spcBef>
          <a:spcPct val="0"/>
        </a:spcBef>
        <a:buNone/>
        <a:defRPr sz="28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417" indent="-146417" algn="r" defTabSz="585668" rtl="1" eaLnBrk="1" latinLnBrk="0" hangingPunct="1">
        <a:lnSpc>
          <a:spcPct val="90000"/>
        </a:lnSpc>
        <a:spcBef>
          <a:spcPts val="641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3925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7" kern="1200">
          <a:solidFill>
            <a:schemeClr val="tx1"/>
          </a:solidFill>
          <a:latin typeface="+mn-lt"/>
          <a:ea typeface="+mn-ea"/>
          <a:cs typeface="+mn-cs"/>
        </a:defRPr>
      </a:lvl2pPr>
      <a:lvl3pPr marL="732087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1024921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317755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61058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903424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19625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48909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1pPr>
      <a:lvl2pPr marL="29283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2pPr>
      <a:lvl3pPr marL="585668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3pPr>
      <a:lvl4pPr marL="878503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171337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464172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757006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04984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34267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55249268-40EF-055D-2617-D27ABFAB247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049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בזן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אלביט מערכות</a:t>
            </a:r>
          </a:p>
          <a:p>
            <a:pPr algn="ctr">
              <a:lnSpc>
                <a:spcPts val="3600"/>
              </a:lnSpc>
            </a:pPr>
            <a:r>
              <a:rPr lang="he-IL" sz="1300" dirty="0" err="1">
                <a:latin typeface="Open Sans Hebrew" panose="00000500000000000000" pitchFamily="2" charset="-79"/>
                <a:cs typeface="Open Sans Hebrew" panose="00000500000000000000" pitchFamily="2" charset="-79"/>
              </a:rPr>
              <a:t>לייבפרסון</a:t>
            </a:r>
            <a:endParaRPr lang="he-IL" sz="13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או פי סי אנרגיה</a:t>
            </a:r>
          </a:p>
          <a:p>
            <a:pPr algn="ctr">
              <a:lnSpc>
                <a:spcPts val="3600"/>
              </a:lnSpc>
            </a:pPr>
            <a:r>
              <a:rPr lang="he-IL" sz="1300" dirty="0" err="1">
                <a:latin typeface="Open Sans Hebrew" panose="00000500000000000000" pitchFamily="2" charset="-79"/>
                <a:cs typeface="Open Sans Hebrew" panose="00000500000000000000" pitchFamily="2" charset="-79"/>
              </a:rPr>
              <a:t>ישרס</a:t>
            </a:r>
            <a:endParaRPr lang="he-IL" sz="130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 העולות של היום – 29.08.2022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142.7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69,520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3,802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3,947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76,120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3.63%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3.11%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3.09%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3.00%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2.57%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/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עלייה הגבוהה ביותר (ת"א 125) – 29.08.2022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D71894E1-C7AB-8299-E954-298D02B8E7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פלסאון תעשיות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ורידיס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יוחננוף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דנאל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שטראוס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 היורדות של היום – 29.08.2022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18,880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3,838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19,100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46,040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8,545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12.66%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6.50%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6.20%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6.17%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5.97%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120293E-4FCC-1786-A409-B16F487FFCBA}"/>
              </a:ext>
            </a:extLst>
          </p:cNvPr>
          <p:cNvSpPr txBox="1"/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09.05.2022</a:t>
            </a:r>
          </a:p>
        </p:txBody>
      </p:sp>
    </p:spTree>
    <p:extLst>
      <p:ext uri="{BB962C8B-B14F-4D97-AF65-F5344CB8AC3E}">
        <p14:creationId xmlns:p14="http://schemas.microsoft.com/office/powerpoint/2010/main" val="88425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9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0347B3E3-59C7-9711-C25F-DED98633F5B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פלסאון תעשיות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ורידיס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יוחננוף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דנאל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שטראוס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18,880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3,838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19,100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46,040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8,545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4.02%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2.21%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1.87%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1.61%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1.42%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עלייה הגבוהה ביותר (ת"א 125) – 08-12.05.2022</a:t>
            </a:r>
          </a:p>
        </p:txBody>
      </p:sp>
    </p:spTree>
    <p:extLst>
      <p:ext uri="{BB962C8B-B14F-4D97-AF65-F5344CB8AC3E}">
        <p14:creationId xmlns:p14="http://schemas.microsoft.com/office/powerpoint/2010/main" val="24020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86F1744A-6C5E-DD18-22EF-EC6DB83F8CA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BE8B8D51-EA55-DE59-B2F0-222EFF7D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6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08-12.05.2022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פלסאון תעשיות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ורידיס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יוחננוף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דנאל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שטראוס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18,880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3,838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19,100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46,040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8,545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12.66%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6.50%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6.20%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6.17%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5.97%</a:t>
            </a:r>
          </a:p>
        </p:txBody>
      </p:sp>
    </p:spTree>
    <p:extLst>
      <p:ext uri="{BB962C8B-B14F-4D97-AF65-F5344CB8AC3E}">
        <p14:creationId xmlns:p14="http://schemas.microsoft.com/office/powerpoint/2010/main" val="22037117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159</Words>
  <Application>Microsoft Office PowerPoint</Application>
  <PresentationFormat>מותאם אישית</PresentationFormat>
  <Paragraphs>66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עורך</cp:lastModifiedBy>
  <cp:revision>9</cp:revision>
  <dcterms:created xsi:type="dcterms:W3CDTF">2022-05-09T13:13:53Z</dcterms:created>
  <dcterms:modified xsi:type="dcterms:W3CDTF">2022-08-29T15:00:55Z</dcterms:modified>
</cp:coreProperties>
</file>